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8941D-4690-44C7-9EE3-66738F5E1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9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EE87-F273-4A6E-AC2E-CC82E12D11E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15600-41DD-47B1-8347-B304724027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go2.wordpress.com/?id=725X1342&amp;site=answersinhistory.wordpress.com&amp;url=http%3A%2F%2Fanswersinhistory.files.wordpress.com%2F2006%2F12%2Fhamjeff.jpg&amp;sref=http%3A%2F%2Fanswersinhistory.wordpress.com%2F2006%2F12%2F29%2Fhamilton-vs-jefferson%2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6000" dirty="0"/>
              <a:t>Chapter 10: “Launching of the New Ship of State”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6000" b="1" dirty="0"/>
              <a:t>~ 1789 – 1800 ~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Tariffs and Excise Taxes.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sz="2800"/>
              <a:t>Tariffs …</a:t>
            </a:r>
          </a:p>
          <a:p>
            <a:r>
              <a:rPr lang="en-US" sz="2800"/>
              <a:t>Excise Taxes…</a:t>
            </a:r>
          </a:p>
          <a:p>
            <a:r>
              <a:rPr lang="en-US" sz="2800"/>
              <a:t>7 cent/gallon tax on Whiskey</a:t>
            </a:r>
          </a:p>
        </p:txBody>
      </p:sp>
      <p:pic>
        <p:nvPicPr>
          <p:cNvPr id="11273" name="Picture 9" descr="ANd9GcTXbzy70eAzCx21tTN6FhCaUrxFjLV6MkLYEQe-6CJEEBtw5PY&amp;t=1&amp;usg=__U07kWIzo2BAPf05bAU4mdrMty3c=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219200"/>
            <a:ext cx="3289300" cy="4943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Hamilton Proposes a Bank of the United States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sz="2800"/>
              <a:t>Powerful Bank backed by the government would stimulate business and print money creating a stable currency…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Hamilton Battles Jefferson for a Bank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sz="2800" u="sng"/>
              <a:t>Hamilton’s Views:</a:t>
            </a:r>
          </a:p>
          <a:p>
            <a:r>
              <a:rPr lang="en-US" sz="2800"/>
              <a:t>What was not forbidden in the Constitution was permitted.</a:t>
            </a:r>
          </a:p>
          <a:p>
            <a:r>
              <a:rPr lang="en-US" sz="2800"/>
              <a:t>A bank was “necessary and proper” (from Constitution).</a:t>
            </a:r>
          </a:p>
          <a:p>
            <a:r>
              <a:rPr lang="en-US" sz="2800"/>
              <a:t>He evolved the </a:t>
            </a:r>
            <a:r>
              <a:rPr lang="en-US" sz="2800" b="1"/>
              <a:t>Elastic Clause</a:t>
            </a:r>
            <a:r>
              <a:rPr lang="en-US" sz="2800"/>
              <a:t>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0" y="1752600"/>
            <a:ext cx="42672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u="sng"/>
              <a:t>Jefferson’s Views:</a:t>
            </a:r>
          </a:p>
          <a:p>
            <a:pPr>
              <a:buFontTx/>
              <a:buChar char="•"/>
            </a:pPr>
            <a:r>
              <a:rPr lang="en-US" sz="2800"/>
              <a:t>What was not permitted was forbidden.</a:t>
            </a:r>
          </a:p>
          <a:p>
            <a:pPr>
              <a:buFontTx/>
              <a:buChar char="•"/>
            </a:pPr>
            <a:r>
              <a:rPr lang="en-US" sz="2800"/>
              <a:t>A bank should be a state controlled item (9th Amendment).</a:t>
            </a:r>
          </a:p>
          <a:p>
            <a:pPr>
              <a:buFontTx/>
              <a:buChar char="•"/>
            </a:pPr>
            <a:r>
              <a:rPr lang="en-US" sz="2800"/>
              <a:t>The Constitution should be interpreted literally and strictly.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661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762000"/>
            <a:ext cx="796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Hamilton Wins the Argument – Washington reluctantly creates the Bank of the United States</a:t>
            </a:r>
            <a:br>
              <a:rPr lang="en-US" sz="4000"/>
            </a:br>
            <a:r>
              <a:rPr lang="en-US" sz="4000"/>
              <a:t>(20 year charter)</a:t>
            </a:r>
          </a:p>
        </p:txBody>
      </p:sp>
      <p:sp>
        <p:nvSpPr>
          <p:cNvPr id="21514" name="AutoShape 10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1771650" cy="13620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1516" name="AutoShape 12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1771650" cy="13620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1518" name="Picture 14" descr="ANd9GcRNDMNjVoMf6uNriG_udORUGXcxJ_U9JSFLtl4UD2zfEDCsc8Q&amp;t=1&amp;usg=__wUAKTw63WWHDyDQw-qL_l-iHOh8=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760663"/>
            <a:ext cx="5715000" cy="4097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Whiskey Rebellion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2469" name="Picture 5" descr="WhiskeyRebellion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87500"/>
            <a:ext cx="8077200" cy="527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Emergence of Political Parties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sz="2800"/>
              <a:t>Resentment from Hamilton’s policies …</a:t>
            </a:r>
          </a:p>
          <a:p>
            <a:r>
              <a:rPr lang="en-US" sz="2800"/>
              <a:t>The Founding Fathers had not envisioned various political parties …</a:t>
            </a:r>
          </a:p>
          <a:p>
            <a:r>
              <a:rPr lang="en-US" sz="2800"/>
              <a:t>The beginnings of the two –party system…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4953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Impact of the French Revolution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00600" cy="5257800"/>
          </a:xfrm>
        </p:spPr>
        <p:txBody>
          <a:bodyPr>
            <a:normAutofit/>
          </a:bodyPr>
          <a:lstStyle/>
          <a:p>
            <a:r>
              <a:rPr lang="en-US" sz="3600" dirty="0"/>
              <a:t>Initially very supportive until…</a:t>
            </a:r>
          </a:p>
          <a:p>
            <a:r>
              <a:rPr lang="en-US" sz="3600" dirty="0"/>
              <a:t>The Reign of Terror…</a:t>
            </a:r>
          </a:p>
          <a:p>
            <a:r>
              <a:rPr lang="en-US" sz="3600" dirty="0"/>
              <a:t>Conflict spreads to the New World…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333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Washington’s Neutrality Proclamation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Jeffersonian Democratic-Republicans wanted to…</a:t>
            </a:r>
          </a:p>
          <a:p>
            <a:r>
              <a:rPr lang="en-US" dirty="0"/>
              <a:t>However, Washington knew that war could mean disaster and disintegration…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1607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Washington’s Neutrality Proclamation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105400" cy="5257800"/>
          </a:xfrm>
        </p:spPr>
        <p:txBody>
          <a:bodyPr/>
          <a:lstStyle/>
          <a:p>
            <a:r>
              <a:rPr lang="en-US" sz="2800"/>
              <a:t>Did not consult congress – enraging Jeffersonians</a:t>
            </a:r>
          </a:p>
          <a:p>
            <a:r>
              <a:rPr lang="en-US" sz="2800"/>
              <a:t>Officially proclaimed neutrality</a:t>
            </a:r>
          </a:p>
          <a:p>
            <a:r>
              <a:rPr lang="en-US" sz="2800"/>
              <a:t>Created a tradition of isolationist policies…</a:t>
            </a:r>
          </a:p>
        </p:txBody>
      </p:sp>
      <p:pic>
        <p:nvPicPr>
          <p:cNvPr id="28679" name="Picture 7" descr="ANd9GcSfi5RB2ulRDf56KUyXkuYe0ZHLVXyjSnBqgD_HU7yGKNtwE2g&amp;t=1&amp;usg=__454urDNcqfuUJwoziCRqBGZGiKI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138" y="1524000"/>
            <a:ext cx="3852862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Miami Confederacy defeated at the Battle of the Fallen Timbers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“Mad” Anthony Wayne</a:t>
            </a:r>
          </a:p>
          <a:p>
            <a:r>
              <a:rPr lang="en-US"/>
              <a:t>Treaty of Grenville …</a:t>
            </a:r>
          </a:p>
        </p:txBody>
      </p:sp>
      <p:pic>
        <p:nvPicPr>
          <p:cNvPr id="63493" name="Picture 5" descr="battle_of_fallen_timb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62263"/>
            <a:ext cx="8686800" cy="399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New Ship on an Uncertain Sea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sz="2400"/>
              <a:t>In </a:t>
            </a:r>
            <a:r>
              <a:rPr lang="en-US" sz="2400" b="1"/>
              <a:t>1789, </a:t>
            </a:r>
            <a:r>
              <a:rPr lang="en-US" sz="2400"/>
              <a:t>the new U.S.</a:t>
            </a:r>
            <a:r>
              <a:rPr lang="en-US" sz="2400" b="1"/>
              <a:t> Constitution </a:t>
            </a:r>
            <a:r>
              <a:rPr lang="en-US" sz="2400"/>
              <a:t>was launched, and population was doubling every 25 years.</a:t>
            </a:r>
          </a:p>
          <a:p>
            <a:r>
              <a:rPr lang="en-US" sz="2400"/>
              <a:t>America’s population was still 90% rural, with 5% west of the Appalachians.</a:t>
            </a:r>
          </a:p>
          <a:p>
            <a:r>
              <a:rPr lang="en-US" sz="2400"/>
              <a:t>Vermont became the 14th state in 1791, and Kentucky, Tennessee, and Ohio soon followed.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43000"/>
            <a:ext cx="3276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94163"/>
            <a:ext cx="411480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Embroilments with Britain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0678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Jay’s Treaty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In a last-ditch attempt to avert war Washington sent John Jay to England to work something out.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However, his negotiations were sabotaged by Hamilton, who secretly gave the Brits the details of America’s bargaining strategy.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The results weren’t pretty: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Britain would repay the lost money from recent merchant ship seizures, but it said nothing about future seizures, impressments, and Indians arms supplying.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America would have to pay off its pre-Revolutionary War debts to Britain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Pinckney’s Treaty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3" name="Picture 5" descr="ch08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858000" cy="489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Washington’s Farewell Address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Warned against “permanent alliances”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7543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Washington = Cincinattus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Set a precedent for presidents to serve only two terms…</a:t>
            </a:r>
          </a:p>
          <a:p>
            <a:r>
              <a:rPr lang="en-US"/>
              <a:t>George III…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64" name="Picture 8" descr="ANd9GcTm3QqBt8h9ou4_U4skHrTKh5yqJKxDH1Si24yaW12jFObXlxg&amp;t=1&amp;usg=__X9mjWqUYEJZa4rF0o1V_Mky8XHo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04950"/>
            <a:ext cx="3822700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John Adams 2nd President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sz="2800" b="1"/>
              <a:t>Campaign focused on personalities…</a:t>
            </a:r>
          </a:p>
          <a:p>
            <a:r>
              <a:rPr lang="en-US" sz="2800" b="1"/>
              <a:t>John Adams</a:t>
            </a:r>
            <a:r>
              <a:rPr lang="en-US" sz="2800"/>
              <a:t>, the ablest statesmen of his day, won, 71 to 68, against </a:t>
            </a:r>
            <a:r>
              <a:rPr lang="en-US" sz="2800" b="1"/>
              <a:t>Thomas Jefferson</a:t>
            </a:r>
            <a:r>
              <a:rPr lang="en-US" sz="2800"/>
              <a:t>, who became vice president.</a:t>
            </a:r>
          </a:p>
        </p:txBody>
      </p:sp>
      <p:pic>
        <p:nvPicPr>
          <p:cNvPr id="35847" name="Picture 7" descr="john-adams-pictur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447800"/>
            <a:ext cx="4038600" cy="4067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Talleyrand and the XYZ Affair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French agents (X,Y, &amp; Z) demanded bribes from an American diplomatic commission…</a:t>
            </a:r>
          </a:p>
          <a:p>
            <a:r>
              <a:rPr lang="en-US" sz="2400"/>
              <a:t>Created a war hysteria in the U.S.</a:t>
            </a:r>
          </a:p>
          <a:p>
            <a:r>
              <a:rPr lang="en-US" sz="2400"/>
              <a:t>“Millions for defense, but not one penny for tribute”</a:t>
            </a:r>
          </a:p>
          <a:p>
            <a:r>
              <a:rPr lang="en-US" sz="2400"/>
              <a:t>French Prime Minister Talleyrand backs down…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73736" name="Picture 8" descr="ANd9GcSYSq_NFR0lqHGWjcBMD1yJf279ARTLBF-RPrzXlGV_HmpBWJA&amp;t=1&amp;usg=__tDmyVX_t4_kJ18pSUjZRsIK3eiM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1275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Adams Puts Patriotism Above Party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sz="2800"/>
              <a:t>Convention of 1800 ended the 1778 alliance in return for the American paying of the claims of its shippers as alimony.</a:t>
            </a:r>
          </a:p>
          <a:p>
            <a:r>
              <a:rPr lang="en-US" sz="2800"/>
              <a:t>Adams preserves peace at the price of popularity.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556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Alien and Sedition Acts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Designed to limit opposition to the Federalists…</a:t>
            </a:r>
          </a:p>
          <a:p>
            <a:r>
              <a:rPr lang="en-US"/>
              <a:t>Alien Law…</a:t>
            </a:r>
          </a:p>
          <a:p>
            <a:r>
              <a:rPr lang="en-US"/>
              <a:t>Sedition Acts…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Washington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33500"/>
            <a:ext cx="8305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The Virginia (Madison) and Kentucky (Jefferson) Resolutions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39566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65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31" name="Picture 7" descr="hamjeff.jpg">
            <a:hlinkClick r:id="rId2" tooltip="hamjeff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0025"/>
            <a:ext cx="883920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Federalists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Rule by the “best people”…</a:t>
            </a:r>
          </a:p>
          <a:p>
            <a:r>
              <a:rPr lang="en-US"/>
              <a:t>Wanted a strong central govt…</a:t>
            </a:r>
          </a:p>
          <a:p>
            <a:r>
              <a:rPr lang="en-US"/>
              <a:t>Pro-British (Hamilton’s Trade Policies)</a:t>
            </a:r>
          </a:p>
          <a:p>
            <a:r>
              <a:rPr lang="en-US"/>
              <a:t>Loose interpretation of the Constitution…</a:t>
            </a:r>
          </a:p>
          <a:p>
            <a:r>
              <a:rPr lang="en-US"/>
              <a:t>Pro-Bank of U.S.</a:t>
            </a:r>
          </a:p>
          <a:p>
            <a:r>
              <a:rPr lang="en-US"/>
              <a:t>Pro-National Debt</a:t>
            </a:r>
          </a:p>
          <a:p>
            <a:r>
              <a:rPr lang="en-US"/>
              <a:t>Some restrictions on speech and press…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Democratic - Republicans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Small farmers, laborers the “common man”…</a:t>
            </a:r>
          </a:p>
          <a:p>
            <a:pPr>
              <a:lnSpc>
                <a:spcPct val="90000"/>
              </a:lnSpc>
            </a:pPr>
            <a:r>
              <a:rPr lang="en-US" dirty="0"/>
              <a:t>Wanted a weak central </a:t>
            </a:r>
            <a:r>
              <a:rPr lang="en-US" dirty="0" err="1"/>
              <a:t>govt</a:t>
            </a:r>
            <a:r>
              <a:rPr lang="en-US" dirty="0"/>
              <a:t>…</a:t>
            </a:r>
          </a:p>
          <a:p>
            <a:pPr>
              <a:lnSpc>
                <a:spcPct val="90000"/>
              </a:lnSpc>
            </a:pPr>
            <a:r>
              <a:rPr lang="en-US" dirty="0"/>
              <a:t>Pro-French…</a:t>
            </a:r>
          </a:p>
          <a:p>
            <a:pPr>
              <a:lnSpc>
                <a:spcPct val="90000"/>
              </a:lnSpc>
            </a:pPr>
            <a:r>
              <a:rPr lang="en-US" dirty="0"/>
              <a:t>Strict interpretation of the Constitution…</a:t>
            </a:r>
          </a:p>
          <a:p>
            <a:pPr>
              <a:lnSpc>
                <a:spcPct val="90000"/>
              </a:lnSpc>
            </a:pPr>
            <a:r>
              <a:rPr lang="en-US" dirty="0"/>
              <a:t>Anti-National Debt…</a:t>
            </a:r>
          </a:p>
          <a:p>
            <a:pPr>
              <a:lnSpc>
                <a:spcPct val="90000"/>
              </a:lnSpc>
            </a:pPr>
            <a:r>
              <a:rPr lang="en-US" dirty="0"/>
              <a:t>Anti-Bank of the U.S.</a:t>
            </a:r>
          </a:p>
          <a:p>
            <a:pPr>
              <a:lnSpc>
                <a:spcPct val="90000"/>
              </a:lnSpc>
            </a:pPr>
            <a:r>
              <a:rPr lang="en-US" dirty="0"/>
              <a:t>Free speech and free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/>
              <a:t>1800:  One Nation, United?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398004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Washington’s Profederalist Regime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sz="2400"/>
              <a:t>Washington established a diverse cabinet (which was not necessary, Constitution-wise).</a:t>
            </a:r>
          </a:p>
          <a:p>
            <a:r>
              <a:rPr lang="en-US" sz="2400"/>
              <a:t>Secretary of State: Thomas Jefferson</a:t>
            </a:r>
          </a:p>
          <a:p>
            <a:r>
              <a:rPr lang="en-US" sz="2400"/>
              <a:t>Secretary of the Treasury: Alexander Hamilton</a:t>
            </a:r>
          </a:p>
          <a:p>
            <a:r>
              <a:rPr lang="en-US" sz="2400"/>
              <a:t>Secretary of War: Henry Knox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362200"/>
            <a:ext cx="4286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 rot="-1530248">
            <a:off x="3690938" y="4233863"/>
            <a:ext cx="2590800" cy="152400"/>
          </a:xfrm>
          <a:prstGeom prst="rightArrow">
            <a:avLst>
              <a:gd name="adj1" fmla="val 50000"/>
              <a:gd name="adj2" fmla="val 4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267200" y="3429000"/>
            <a:ext cx="3352800" cy="152400"/>
          </a:xfrm>
          <a:prstGeom prst="rightArrow">
            <a:avLst>
              <a:gd name="adj1" fmla="val 50000"/>
              <a:gd name="adj2" fmla="val 5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038600" y="4191000"/>
            <a:ext cx="4267200" cy="152400"/>
          </a:xfrm>
          <a:prstGeom prst="rightArrow">
            <a:avLst>
              <a:gd name="adj1" fmla="val 50000"/>
              <a:gd name="adj2" fmla="val 7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90" grpId="0" animBg="1"/>
      <p:bldP spid="16391" grpId="0" animBg="1"/>
      <p:bldP spid="163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Bill of Rights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sz="2800"/>
              <a:t>Many states had ratified the Constitution on the condition that there would be a </a:t>
            </a:r>
            <a:r>
              <a:rPr lang="en-US" sz="2800" b="1"/>
              <a:t>Bill of Rights</a:t>
            </a:r>
            <a:r>
              <a:rPr lang="en-US" sz="2800"/>
              <a:t>, and many antifederalists had criticized the Constitution for its lack of a Bill.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64966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Bill of Rights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marL="1327150" lvl="2" indent="-412750">
              <a:lnSpc>
                <a:spcPct val="80000"/>
              </a:lnSpc>
              <a:buFontTx/>
              <a:buNone/>
            </a:pPr>
            <a:r>
              <a:rPr lang="en-US" sz="1200"/>
              <a:t>The necessary number of states adopted it in 1791.</a:t>
            </a:r>
          </a:p>
          <a:p>
            <a:pPr marL="577850" indent="-577850">
              <a:lnSpc>
                <a:spcPct val="80000"/>
              </a:lnSpc>
            </a:pPr>
            <a:r>
              <a:rPr lang="en-US" sz="1600"/>
              <a:t>Amendment I: Freedom of religion, speech or press, assembly, and petition.</a:t>
            </a:r>
          </a:p>
          <a:p>
            <a:pPr marL="577850" indent="-577850">
              <a:lnSpc>
                <a:spcPct val="80000"/>
              </a:lnSpc>
            </a:pPr>
            <a:r>
              <a:rPr lang="en-US" sz="1600"/>
              <a:t>Amendment II: Right to bear arms (for militia).</a:t>
            </a:r>
          </a:p>
          <a:p>
            <a:pPr marL="577850" indent="-577850">
              <a:lnSpc>
                <a:spcPct val="80000"/>
              </a:lnSpc>
            </a:pPr>
            <a:r>
              <a:rPr lang="en-US" sz="1600"/>
              <a:t>Amendment III: Soldiers can’t be housed in civilian homes during peacetime.</a:t>
            </a:r>
          </a:p>
          <a:p>
            <a:pPr marL="577850" indent="-577850">
              <a:lnSpc>
                <a:spcPct val="80000"/>
              </a:lnSpc>
            </a:pPr>
            <a:r>
              <a:rPr lang="en-US" sz="1600"/>
              <a:t>Amendment IV: No unreasonable searches; all searches require warrants.</a:t>
            </a:r>
          </a:p>
          <a:p>
            <a:pPr marL="577850" indent="-577850">
              <a:lnSpc>
                <a:spcPct val="80000"/>
              </a:lnSpc>
            </a:pPr>
            <a:r>
              <a:rPr lang="en-US" sz="1600"/>
              <a:t>Amendment V: Right to refuse to speak during a civil trial; Double Jeopardy.</a:t>
            </a:r>
          </a:p>
          <a:p>
            <a:pPr marL="577850" indent="-577850">
              <a:lnSpc>
                <a:spcPct val="80000"/>
              </a:lnSpc>
            </a:pPr>
            <a:r>
              <a:rPr lang="en-US" sz="1600"/>
              <a:t>Amendment VI: Right to a speedy and public trial.</a:t>
            </a:r>
          </a:p>
          <a:p>
            <a:pPr marL="577850" indent="-577850">
              <a:lnSpc>
                <a:spcPct val="80000"/>
              </a:lnSpc>
            </a:pPr>
            <a:r>
              <a:rPr lang="en-US" sz="1600"/>
              <a:t>Amendment VII: Right to trial by jury when the sum exceeds $20.</a:t>
            </a:r>
          </a:p>
          <a:p>
            <a:pPr marL="577850" indent="-577850">
              <a:lnSpc>
                <a:spcPct val="80000"/>
              </a:lnSpc>
            </a:pPr>
            <a:r>
              <a:rPr lang="en-US" sz="1600"/>
              <a:t>Amendment VIII: No excessive bails and/or fines.</a:t>
            </a:r>
          </a:p>
          <a:p>
            <a:pPr marL="577850" indent="-577850">
              <a:lnSpc>
                <a:spcPct val="80000"/>
              </a:lnSpc>
            </a:pPr>
            <a:r>
              <a:rPr lang="en-US" sz="1600"/>
              <a:t>Amendment IX: Other rights not enumerated are also in effect.</a:t>
            </a:r>
          </a:p>
          <a:p>
            <a:pPr marL="577850" indent="-577850">
              <a:lnSpc>
                <a:spcPct val="80000"/>
              </a:lnSpc>
            </a:pPr>
            <a:r>
              <a:rPr lang="en-US" sz="1600"/>
              <a:t>Amendment X: Non-federal powers belong to the state.</a:t>
            </a:r>
          </a:p>
          <a:p>
            <a:pPr marL="577850" indent="-577850">
              <a:lnSpc>
                <a:spcPct val="80000"/>
              </a:lnSpc>
            </a:pPr>
            <a:endParaRPr lang="en-US" sz="160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64966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John Jay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endParaRPr lang="en-US" sz="280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42275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 Alexander Hamilton</a:t>
            </a:r>
            <a:endParaRPr lang="en-US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endParaRPr lang="en-US" sz="2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6909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Hamilton</a:t>
            </a:r>
            <a:r>
              <a:rPr lang="en-US" sz="4000"/>
              <a:t> Revives the Corpse of Public Credit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Asked Congress to pay the national debt and states debt</a:t>
            </a:r>
          </a:p>
          <a:p>
            <a:r>
              <a:rPr lang="en-US"/>
              <a:t>Massachusetts vs. Virginia ….</a:t>
            </a:r>
          </a:p>
          <a:p>
            <a:r>
              <a:rPr lang="en-US"/>
              <a:t>Wanted the rich to have a stake in the government…</a:t>
            </a:r>
          </a:p>
          <a:p>
            <a:r>
              <a:rPr lang="en-US"/>
              <a:t>Believed national debt was a blessing…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On-screen Show (4:3)</PresentationFormat>
  <Paragraphs>113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    Chapter 10: “Launching of the New Ship of State”    ~ 1789 – 1800 ~</vt:lpstr>
      <vt:lpstr>A New Ship on an Uncertain Sea</vt:lpstr>
      <vt:lpstr>Washington</vt:lpstr>
      <vt:lpstr>Washington’s Profederalist Regime</vt:lpstr>
      <vt:lpstr>The Bill of Rights</vt:lpstr>
      <vt:lpstr>The Bill of Rights</vt:lpstr>
      <vt:lpstr>John Jay</vt:lpstr>
      <vt:lpstr> Alexander Hamilton</vt:lpstr>
      <vt:lpstr>Hamilton Revives the Corpse of Public Credit</vt:lpstr>
      <vt:lpstr>Tariffs and Excise Taxes.</vt:lpstr>
      <vt:lpstr>Hamilton Proposes a Bank of the United States</vt:lpstr>
      <vt:lpstr>Hamilton Battles Jefferson for a Bank</vt:lpstr>
      <vt:lpstr>Hamilton Wins the Argument – Washington reluctantly creates the Bank of the United States (20 year charter)</vt:lpstr>
      <vt:lpstr>Whiskey Rebellion</vt:lpstr>
      <vt:lpstr>The Emergence of Political Parties</vt:lpstr>
      <vt:lpstr>The Impact of the French Revolution</vt:lpstr>
      <vt:lpstr>Washington’s Neutrality Proclamation</vt:lpstr>
      <vt:lpstr>Washington’s Neutrality Proclamation</vt:lpstr>
      <vt:lpstr>Miami Confederacy defeated at the Battle of the Fallen Timbers</vt:lpstr>
      <vt:lpstr>Embroilments with Britain</vt:lpstr>
      <vt:lpstr>Jay’s Treaty</vt:lpstr>
      <vt:lpstr>Pinckney’s Treaty </vt:lpstr>
      <vt:lpstr>Washington’s Farewell Address</vt:lpstr>
      <vt:lpstr>Washington = Cincinattus</vt:lpstr>
      <vt:lpstr>John Adams 2nd President</vt:lpstr>
      <vt:lpstr>Talleyrand and the XYZ Affair</vt:lpstr>
      <vt:lpstr>Slide 27</vt:lpstr>
      <vt:lpstr>Adams Puts Patriotism Above Party</vt:lpstr>
      <vt:lpstr>Alien and Sedition Acts</vt:lpstr>
      <vt:lpstr>The Virginia (Madison) and Kentucky (Jefferson) Resolutions</vt:lpstr>
      <vt:lpstr>Slide 31</vt:lpstr>
      <vt:lpstr>Federalists</vt:lpstr>
      <vt:lpstr>Democratic - Republicans</vt:lpstr>
      <vt:lpstr>1800:  One Nation, United?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Chapter 10: “Launching of the New Ship of State”    ~ 1789 – 1800 ~</dc:title>
  <dc:creator>Matthew and Kathryn Pratt</dc:creator>
  <cp:lastModifiedBy>Matthew and Kathryn Pratt</cp:lastModifiedBy>
  <cp:revision>2</cp:revision>
  <dcterms:created xsi:type="dcterms:W3CDTF">2014-10-05T22:24:31Z</dcterms:created>
  <dcterms:modified xsi:type="dcterms:W3CDTF">2014-10-05T22:28:38Z</dcterms:modified>
</cp:coreProperties>
</file>