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4" r:id="rId19"/>
    <p:sldId id="275" r:id="rId20"/>
    <p:sldId id="276" r:id="rId21"/>
    <p:sldId id="278" r:id="rId22"/>
    <p:sldId id="281" r:id="rId23"/>
    <p:sldId id="279" r:id="rId24"/>
    <p:sldId id="280" r:id="rId25"/>
    <p:sldId id="282" r:id="rId26"/>
    <p:sldId id="283" r:id="rId27"/>
    <p:sldId id="284" r:id="rId28"/>
    <p:sldId id="285" r:id="rId29"/>
    <p:sldId id="290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4" autoAdjust="0"/>
    <p:restoredTop sz="94660"/>
  </p:normalViewPr>
  <p:slideViewPr>
    <p:cSldViewPr snapToGrid="0">
      <p:cViewPr>
        <p:scale>
          <a:sx n="66" d="100"/>
          <a:sy n="66" d="100"/>
        </p:scale>
        <p:origin x="-103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1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30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165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12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04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36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3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113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27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790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7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shgreatness.com/warpropagandb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3994"/>
            <a:ext cx="11976463" cy="3035808"/>
          </a:xfrm>
        </p:spPr>
        <p:txBody>
          <a:bodyPr/>
          <a:lstStyle/>
          <a:p>
            <a:r>
              <a:rPr lang="en-US" dirty="0" smtClean="0"/>
              <a:t>A World in flames </a:t>
            </a:r>
            <a:r>
              <a:rPr lang="en-US" dirty="0" smtClean="0"/>
              <a:t>     						1920-1941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2.bp.blogspot.com/_XVLzw7jvMnI/SrO905kxi5I/AAAAAAAAAFU/g1R8Yr4Vviw/s320/naz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7351" y="240847"/>
            <a:ext cx="1253195" cy="1225096"/>
          </a:xfrm>
          <a:prstGeom prst="rect">
            <a:avLst/>
          </a:prstGeom>
          <a:noFill/>
        </p:spPr>
      </p:pic>
      <p:pic>
        <p:nvPicPr>
          <p:cNvPr id="14340" name="Picture 4" descr="http://www.theargus.ca/wp-content/uploads/2010/11/featur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395764"/>
            <a:ext cx="5410200" cy="4237990"/>
          </a:xfrm>
          <a:prstGeom prst="rect">
            <a:avLst/>
          </a:prstGeom>
          <a:noFill/>
        </p:spPr>
      </p:pic>
      <p:pic>
        <p:nvPicPr>
          <p:cNvPr id="14342" name="Picture 6" descr="http://meltycheez.files.wordpress.com/2011/12/fa_487_pearlharbor42_97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320" y="2743200"/>
            <a:ext cx="5939792" cy="3913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425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21" y="161902"/>
            <a:ext cx="10058400" cy="1107500"/>
          </a:xfrm>
        </p:spPr>
        <p:txBody>
          <a:bodyPr/>
          <a:lstStyle/>
          <a:p>
            <a:r>
              <a:rPr lang="en-US" dirty="0" smtClean="0"/>
              <a:t>WW II Begins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55" y="1540495"/>
            <a:ext cx="11247658" cy="50754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Feb 1937-1938 Hitler invades and takes over Austria and wants part of Czechoslovakia </a:t>
            </a:r>
          </a:p>
          <a:p>
            <a:r>
              <a:rPr lang="en-US" sz="3200" dirty="0" smtClean="0"/>
              <a:t>Munich Conference – Sep 1938: (agreed to Hitler’s demands of wanting the Sudetenland)</a:t>
            </a:r>
          </a:p>
          <a:p>
            <a:r>
              <a:rPr lang="en-US" sz="3200" dirty="0" smtClean="0"/>
              <a:t>This became known as Appeasement</a:t>
            </a:r>
          </a:p>
          <a:p>
            <a:r>
              <a:rPr lang="en-US" sz="3200" dirty="0" smtClean="0"/>
              <a:t>British Prime Minister (Neville Chamberlin)  went home . . . Said Hitler can’t be trusted started building up their military (rearming themselves for war)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697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190" y="0"/>
            <a:ext cx="8544299" cy="6572538"/>
          </a:xfrm>
        </p:spPr>
      </p:pic>
    </p:spTree>
    <p:extLst>
      <p:ext uri="{BB962C8B-B14F-4D97-AF65-F5344CB8AC3E}">
        <p14:creationId xmlns:p14="http://schemas.microsoft.com/office/powerpoint/2010/main" xmlns="" val="422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01" y="303366"/>
            <a:ext cx="10058400" cy="63986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October 1938 Hitler wanted back Danzig a Baltic Sea Port with Strong German Roots, also wanted highway and railway access to the Polish Corridor </a:t>
            </a:r>
          </a:p>
          <a:p>
            <a:r>
              <a:rPr lang="en-US" sz="2800" dirty="0" smtClean="0"/>
              <a:t>This move right here convinced the British &amp; the French Appeasement had FAILED </a:t>
            </a:r>
          </a:p>
          <a:p>
            <a:r>
              <a:rPr lang="en-US" sz="2800" dirty="0" smtClean="0"/>
              <a:t>March 31, 1939 Britain said that if Germany invaded Poland France and Britain would step in to help Poland to defend themselves . . . Hitler decided to Invade Poland </a:t>
            </a:r>
          </a:p>
          <a:p>
            <a:r>
              <a:rPr lang="en-US" sz="2800" dirty="0" smtClean="0"/>
              <a:t>Hitler sent his Foreign Minister to negotiate with the USSR (didn’t want to fight them also)</a:t>
            </a:r>
          </a:p>
          <a:p>
            <a:r>
              <a:rPr lang="en-US" sz="2800" dirty="0" smtClean="0"/>
              <a:t>August 1939 Germany &amp; the USSR signed a Nonaggression Pact (Divide Poland amongst themselves)</a:t>
            </a:r>
          </a:p>
          <a:p>
            <a:r>
              <a:rPr lang="en-US" sz="2800" dirty="0" smtClean="0"/>
              <a:t>Sep 1, 1939 the Invasion of Poland marks the start of WW 2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106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6" y="129629"/>
            <a:ext cx="10058400" cy="1042954"/>
          </a:xfrm>
        </p:spPr>
        <p:txBody>
          <a:bodyPr/>
          <a:lstStyle/>
          <a:p>
            <a:r>
              <a:rPr lang="en-US" dirty="0" smtClean="0"/>
              <a:t>The Holocaust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36" y="1303826"/>
            <a:ext cx="5406256" cy="5398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Means = the “Shoah” catastrophe that ravaged Europe's Jews 6million</a:t>
            </a:r>
          </a:p>
          <a:p>
            <a:r>
              <a:rPr lang="en-US" sz="2800" dirty="0" smtClean="0"/>
              <a:t>Millions of others as well, disabled, Gypsies, homosexuals, Slavic peoples</a:t>
            </a:r>
          </a:p>
          <a:p>
            <a:r>
              <a:rPr lang="en-US" sz="2800" dirty="0" smtClean="0"/>
              <a:t>Sep 1935 Nuremberg Laws (took citizenship away from Jews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1936 ½ of German Jews were Jobless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 descr="http://images.rarenewspapers.com/ebayimgs/9.35.2012/image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0769" y="674914"/>
            <a:ext cx="4545874" cy="5682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88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92" y="208861"/>
            <a:ext cx="10058400" cy="1053882"/>
          </a:xfrm>
        </p:spPr>
        <p:txBody>
          <a:bodyPr/>
          <a:lstStyle/>
          <a:p>
            <a:r>
              <a:rPr lang="en-US" dirty="0" err="1" smtClean="0"/>
              <a:t>Kristallnacht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90" y="1482780"/>
            <a:ext cx="11673695" cy="51067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Nov 7, 1938 – A young Jewish Refugee shot &amp; killed a </a:t>
            </a:r>
            <a:r>
              <a:rPr lang="en-US" sz="2800" dirty="0" smtClean="0"/>
              <a:t>G</a:t>
            </a:r>
            <a:r>
              <a:rPr lang="en-US" sz="2800" dirty="0" smtClean="0"/>
              <a:t>erman diplomat in Paris</a:t>
            </a:r>
          </a:p>
          <a:p>
            <a:r>
              <a:rPr lang="en-US" sz="2800" dirty="0" smtClean="0"/>
              <a:t>In retaliation Hitler ordered (Joseph Goebbels-propaganda minister) to stage attacks </a:t>
            </a:r>
            <a:r>
              <a:rPr lang="en-US" sz="2800" dirty="0" err="1" smtClean="0"/>
              <a:t>a/g</a:t>
            </a:r>
            <a:r>
              <a:rPr lang="en-US" sz="2800" dirty="0" smtClean="0"/>
              <a:t> the Jews (spontaneous reaction to news of the murder)</a:t>
            </a:r>
          </a:p>
          <a:p>
            <a:r>
              <a:rPr lang="en-US" sz="2800" dirty="0" smtClean="0"/>
              <a:t>Nov 9 this was carried out in a series of destruction </a:t>
            </a:r>
          </a:p>
          <a:p>
            <a:r>
              <a:rPr lang="en-US" sz="2800" dirty="0" smtClean="0"/>
              <a:t>Became known as the night of Broken Glass </a:t>
            </a:r>
          </a:p>
          <a:p>
            <a:r>
              <a:rPr lang="en-US" sz="2800" dirty="0" smtClean="0"/>
              <a:t>By morning, 90 Jews lay dead, 100’s more badly wounded,7,500 businesses were destroyed, 180 synagogues were wrecked </a:t>
            </a:r>
          </a:p>
          <a:p>
            <a:r>
              <a:rPr lang="en-US" sz="2800" dirty="0" smtClean="0"/>
              <a:t>Police &amp; Fire man were told to stand down that night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8850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wistedsifter.files.wordpress.com/2011/11/kristallnacht-night-of-broken-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418"/>
            <a:ext cx="6598366" cy="5622925"/>
          </a:xfrm>
          <a:prstGeom prst="rect">
            <a:avLst/>
          </a:prstGeom>
          <a:noFill/>
        </p:spPr>
      </p:pic>
      <p:pic>
        <p:nvPicPr>
          <p:cNvPr id="29700" name="Picture 4" descr="http://2.bp.blogspot.com/_Cx5YSp-ghS8/TJTb-OaT32I/AAAAAAAAIKc/JnbxXiJSy0I/s1600/Kristallnacht+broken+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240" y="182790"/>
            <a:ext cx="5668760" cy="479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76" y="205522"/>
            <a:ext cx="11702724" cy="6427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Why was IT hard for the Jews to leave Germany </a:t>
            </a:r>
          </a:p>
          <a:p>
            <a:r>
              <a:rPr lang="en-US" sz="2800" dirty="0" smtClean="0"/>
              <a:t>The next night the Gestapo – German secret police arrested 20,000 of the wealthiest Jews (had to surrender all of their possessions and promise to emigrate to be released) </a:t>
            </a:r>
          </a:p>
          <a:p>
            <a:r>
              <a:rPr lang="en-US" sz="2800" dirty="0" smtClean="0"/>
              <a:t>Government refused to allowed insurance companies to help out the victims </a:t>
            </a:r>
          </a:p>
          <a:p>
            <a:r>
              <a:rPr lang="en-US" sz="2800" dirty="0" smtClean="0"/>
              <a:t>The Jews then had to turn around and pay for all the damage that was done the night before </a:t>
            </a:r>
          </a:p>
          <a:p>
            <a:r>
              <a:rPr lang="en-US" sz="2800" dirty="0" smtClean="0"/>
              <a:t>1939-1939 = over 350, 000 Jews left Germany (Famous Scientist Albert Einstein Princeton NJ, Anne Frank in Amsterdam) </a:t>
            </a:r>
          </a:p>
          <a:p>
            <a:r>
              <a:rPr lang="en-US" sz="2800" dirty="0" smtClean="0"/>
              <a:t>Money </a:t>
            </a:r>
          </a:p>
          <a:p>
            <a:r>
              <a:rPr lang="en-US" sz="2800" dirty="0" smtClean="0"/>
              <a:t>Passports </a:t>
            </a:r>
          </a:p>
          <a:p>
            <a:r>
              <a:rPr lang="en-US" sz="2800" dirty="0" smtClean="0"/>
              <a:t>Quota Systems  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93257" y="439057"/>
            <a:ext cx="9158514" cy="111397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Deceiving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4815113" y="918028"/>
            <a:ext cx="7101115" cy="56859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Propaganda served as an important tool to win over the majority of the German public who had not supported Adolf Hitler and to push forward the Nazis' radical program</a:t>
            </a:r>
          </a:p>
          <a:p>
            <a:pPr>
              <a:buFont typeface="Arial" pitchFamily="34" charset="0"/>
              <a:buNone/>
            </a:pP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 new state propaganda apparatus, headed by </a:t>
            </a:r>
            <a:r>
              <a:rPr lang="en-US" sz="3100" u="sng" dirty="0" smtClean="0">
                <a:latin typeface="Times New Roman" pitchFamily="18" charset="0"/>
                <a:cs typeface="Times New Roman" pitchFamily="18" charset="0"/>
              </a:rPr>
              <a:t>Joseph Goebbels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sought to manipulate and deceive the German population and the outside world</a:t>
            </a:r>
          </a:p>
          <a:p>
            <a:pPr>
              <a:buFont typeface="Arial" pitchFamily="34" charset="0"/>
              <a:buNone/>
            </a:pP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Propagandists preached an appealing message of </a:t>
            </a:r>
            <a:r>
              <a:rPr lang="en-US" sz="3100" u="sng" dirty="0" smtClean="0">
                <a:latin typeface="Times New Roman" pitchFamily="18" charset="0"/>
                <a:cs typeface="Times New Roman" pitchFamily="18" charset="0"/>
              </a:rPr>
              <a:t>national unity and a utopian future</a:t>
            </a:r>
          </a:p>
          <a:p>
            <a:pPr>
              <a:buFont typeface="Arial" pitchFamily="34" charset="0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An antisemitic poster published in Poland in March 1941. The caption reads,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219201"/>
            <a:ext cx="38608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304800" y="5562601"/>
            <a:ext cx="477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An antisemitic poster published in Poland in March 1941. The caption reads, "Jews are lice; They cause typhus." This German-published poster was intended to instill fear of Jews among Christian Poles.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llustration from a children's book. The headlines say &quot;Jews are our misfortune&quot; and &quot;How the Jew cheats.&quot;  Germany, 1936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29" y="358904"/>
            <a:ext cx="7759700" cy="6121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60229" y="566057"/>
            <a:ext cx="3483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Illustration taken from a Child’s book </a:t>
            </a:r>
          </a:p>
          <a:p>
            <a:r>
              <a:rPr lang="en-US" sz="4000" dirty="0" smtClean="0"/>
              <a:t>Jews are our misfortune  and they cheat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3"/>
          <p:cNvSpPr>
            <a:spLocks noGrp="1"/>
          </p:cNvSpPr>
          <p:nvPr>
            <p:ph type="title"/>
          </p:nvPr>
        </p:nvSpPr>
        <p:spPr>
          <a:xfrm>
            <a:off x="4368801" y="152400"/>
            <a:ext cx="4011084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“A New People”</a:t>
            </a:r>
          </a:p>
        </p:txBody>
      </p:sp>
      <p:pic>
        <p:nvPicPr>
          <p:cNvPr id="7" name="Content Placeholder 5" descr="XX1990.27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950" y="685800"/>
            <a:ext cx="3346450" cy="50196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04800" y="5638800"/>
            <a:ext cx="314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Calendar cover,  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“A New People 1938,”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Nazi Party Office of Racial Politics</a:t>
            </a:r>
          </a:p>
          <a:p>
            <a:pPr algn="ctr"/>
            <a:r>
              <a:rPr lang="en-US" sz="1400" i="1">
                <a:latin typeface="Times New Roman" pitchFamily="18" charset="0"/>
                <a:cs typeface="Times New Roman" pitchFamily="18" charset="0"/>
              </a:rPr>
              <a:t>USHMM, source unknown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the world – rise of dictators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92" y="2093976"/>
            <a:ext cx="6901569" cy="449454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Benito Mussolini </a:t>
            </a:r>
            <a:r>
              <a:rPr lang="en-US" sz="3200" dirty="0" smtClean="0"/>
              <a:t>– Fascists Dictator of Italy </a:t>
            </a:r>
          </a:p>
          <a:p>
            <a:r>
              <a:rPr lang="en-US" sz="3200" b="1" dirty="0" smtClean="0"/>
              <a:t>Fascists</a:t>
            </a:r>
            <a:r>
              <a:rPr lang="en-US" sz="3200" dirty="0" smtClean="0"/>
              <a:t> b/v in putting the country above the individual (Extreme Nationalism)</a:t>
            </a:r>
          </a:p>
          <a:p>
            <a:r>
              <a:rPr lang="en-US" sz="3200" dirty="0" smtClean="0"/>
              <a:t>Greatness – expand your territory and build up your military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131" y="1428256"/>
            <a:ext cx="3066082" cy="4294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2145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>
          <a:xfrm>
            <a:off x="3759200" y="0"/>
            <a:ext cx="4673600" cy="749300"/>
          </a:xfrm>
        </p:spPr>
        <p:txBody>
          <a:bodyPr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“The Eternal Jew”</a:t>
            </a:r>
          </a:p>
        </p:txBody>
      </p:sp>
      <p:pic>
        <p:nvPicPr>
          <p:cNvPr id="10" name="Content Placeholder 3" descr="C:\Documents and Settings\USHMM user\Desktop\P124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095" y="685800"/>
            <a:ext cx="3178159" cy="50196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03200" y="5334000"/>
            <a:ext cx="3149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Exhibition poster,  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“The Eternal Jew,” Munich, 1937</a:t>
            </a:r>
          </a:p>
          <a:p>
            <a:pPr algn="ctr"/>
            <a:r>
              <a:rPr lang="en-US" sz="1400" i="1">
                <a:latin typeface="Times New Roman" pitchFamily="18" charset="0"/>
                <a:cs typeface="Times New Roman" pitchFamily="18" charset="0"/>
              </a:rPr>
              <a:t>USHMM, courtesy of Julius Goldstein 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290285"/>
            <a:ext cx="5065486" cy="627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The Final Solution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Jan 20, 1942 Germans gathered at the Wannsee Conference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The Final Solution – What to do with the Jews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Take them to Concentration Camps the healthy would work to death while the sick, elderly, &amp; young children would be sent to death camps to be killed in masses by gas chambers  </a:t>
            </a:r>
            <a:endParaRPr lang="en-US" sz="2800" b="1" dirty="0"/>
          </a:p>
        </p:txBody>
      </p:sp>
      <p:pic>
        <p:nvPicPr>
          <p:cNvPr id="32770" name="Picture 2" descr="http://classfromtheundeground.files.wordpress.com/2012/03/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977" y="255361"/>
            <a:ext cx="6665080" cy="6377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historyplace.com/worldwar2/holocaust/hol-pix/camps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914" y="0"/>
            <a:ext cx="10175422" cy="660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1" y="174172"/>
            <a:ext cx="7112000" cy="25109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camps were In Poland </a:t>
            </a:r>
          </a:p>
          <a:p>
            <a:r>
              <a:rPr lang="en-US" sz="2800" dirty="0" smtClean="0"/>
              <a:t>Auschwitz &amp; Treblinka housed and killed the most Jews </a:t>
            </a:r>
          </a:p>
          <a:p>
            <a:r>
              <a:rPr lang="en-US" sz="2800" dirty="0" smtClean="0"/>
              <a:t>Gas chamber killed 2,000 at 1 time up to 12,000 a day </a:t>
            </a:r>
          </a:p>
          <a:p>
            <a:endParaRPr lang="en-US" sz="2800" dirty="0"/>
          </a:p>
        </p:txBody>
      </p:sp>
      <p:pic>
        <p:nvPicPr>
          <p:cNvPr id="31746" name="Picture 2" descr="http://i.dailymail.co.uk/i/pix/2013/12/16/article-2524560-033365DF0000044D-77_634x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3" y="653143"/>
            <a:ext cx="4523014" cy="5892760"/>
          </a:xfrm>
          <a:prstGeom prst="rect">
            <a:avLst/>
          </a:prstGeom>
          <a:noFill/>
        </p:spPr>
      </p:pic>
      <p:pic>
        <p:nvPicPr>
          <p:cNvPr id="31748" name="Picture 4" descr="http://schoolworkhelper.net/wp-content/uploads/2011/07/auschwitz-death-cam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4114" y="2737305"/>
            <a:ext cx="5768521" cy="4003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14" y="293914"/>
            <a:ext cx="11644085" cy="6193972"/>
          </a:xfrm>
        </p:spPr>
        <p:txBody>
          <a:bodyPr rIns="0"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America Enters the War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FDR declared Neutrality in 1939 right after France &amp; Britain declared war on Germany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FDR wanted the ban on arms sales lifted = so congress agreed to sale arms to other nations on a cash and carry service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Spring 1940 Winston Churchill the NEW Prime Minister of England asked the U.S. for old ship destroyers 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u="sng" dirty="0" smtClean="0"/>
              <a:t>Destroyers for bases deal </a:t>
            </a:r>
            <a:r>
              <a:rPr lang="en-US" sz="3200" b="1" dirty="0" smtClean="0"/>
              <a:t>– we would send ships in exchange for bases in British Controlled territories like Bermuda, Newfoundland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u="sng" dirty="0" smtClean="0"/>
              <a:t>America 1</a:t>
            </a:r>
            <a:r>
              <a:rPr lang="en-US" sz="3200" b="1" i="1" u="sng" baseline="30000" dirty="0" smtClean="0"/>
              <a:t>st</a:t>
            </a:r>
            <a:r>
              <a:rPr lang="en-US" sz="3200" b="1" i="1" u="sng" dirty="0" smtClean="0"/>
              <a:t> Committee </a:t>
            </a:r>
            <a:r>
              <a:rPr lang="en-US" sz="3200" b="1" dirty="0" smtClean="0"/>
              <a:t>– isolationist group who opposed any American Intervention or aid to the allies (Charles Lindbergh, Phillip Lafollette, Gerald Nye) </a:t>
            </a:r>
          </a:p>
          <a:p>
            <a:pPr>
              <a:buFont typeface="Courier New" pitchFamily="49" charset="0"/>
              <a:buChar char="o"/>
            </a:pP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n.academic.ru/pictures/enwiki/49/1940_Electoral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9897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308428"/>
            <a:ext cx="6711696" cy="654957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Lend Lease Act </a:t>
            </a:r>
            <a:r>
              <a:rPr lang="en-US" sz="2800" dirty="0" smtClean="0"/>
              <a:t>– Dec. 1940</a:t>
            </a:r>
          </a:p>
          <a:p>
            <a:r>
              <a:rPr lang="en-US" sz="2800" dirty="0" smtClean="0"/>
              <a:t>America would lend or lease arms to any country considered vital to the defense to the U.S. </a:t>
            </a:r>
          </a:p>
          <a:p>
            <a:r>
              <a:rPr lang="en-US" sz="2800" dirty="0" smtClean="0"/>
              <a:t>Britain was fighting for Democracy we had to help so . . .He FDR listed 4 freedoms to Congress that Britain &amp; America stood for</a:t>
            </a:r>
          </a:p>
          <a:p>
            <a:pPr lvl="1"/>
            <a:r>
              <a:rPr lang="en-US" sz="2600" dirty="0" smtClean="0"/>
              <a:t>Freedom of Speech</a:t>
            </a:r>
          </a:p>
          <a:p>
            <a:pPr lvl="1"/>
            <a:r>
              <a:rPr lang="en-US" sz="2600" dirty="0" smtClean="0"/>
              <a:t>Freedom of Want </a:t>
            </a:r>
          </a:p>
          <a:p>
            <a:pPr lvl="1"/>
            <a:r>
              <a:rPr lang="en-US" sz="2600" dirty="0" smtClean="0"/>
              <a:t>Freedom of Worship </a:t>
            </a:r>
          </a:p>
          <a:p>
            <a:pPr lvl="1"/>
            <a:r>
              <a:rPr lang="en-US" sz="2600" dirty="0" smtClean="0"/>
              <a:t>FREEDOM of FEAR </a:t>
            </a:r>
            <a:endParaRPr lang="en-US" sz="2600" dirty="0"/>
          </a:p>
        </p:txBody>
      </p:sp>
      <p:pic>
        <p:nvPicPr>
          <p:cNvPr id="39938" name="Picture 2" descr="http://4.bp.blogspot.com/-gvuEhoqtomY/UHr4-vZQEUI/AAAAAAAAA7U/djP-GpQTBOs/s1600/Lend-Lease+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2976" y="821418"/>
            <a:ext cx="4273900" cy="557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371" y="221342"/>
            <a:ext cx="6299199" cy="63826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calling off his invasion Britain Hitler broke the Nazi-Soviet Pact &amp; invaded the Soviet Union </a:t>
            </a:r>
          </a:p>
          <a:p>
            <a:r>
              <a:rPr lang="en-US" sz="2800" dirty="0" smtClean="0"/>
              <a:t>Churchill detested Communism but vowed to help any person or state that would fight against Nazism</a:t>
            </a:r>
          </a:p>
          <a:p>
            <a:r>
              <a:rPr lang="en-US" sz="2800" b="1" i="1" dirty="0" smtClean="0"/>
              <a:t>Hemisphere defense Zone </a:t>
            </a:r>
            <a:r>
              <a:rPr lang="en-US" sz="2800" dirty="0" smtClean="0"/>
              <a:t>– West half of the Atlantic was part of the Western Hemisphere so therefore its NEUTRAL . . .then he made the navy patrol the waters to locate German submarines and report back to the British  </a:t>
            </a:r>
          </a:p>
          <a:p>
            <a:endParaRPr lang="en-US" sz="2800" dirty="0"/>
          </a:p>
        </p:txBody>
      </p:sp>
      <p:pic>
        <p:nvPicPr>
          <p:cNvPr id="38916" name="Picture 4" descr="http://www.worldology.com/Europe/images/wwii_1941_german_us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59" y="188686"/>
            <a:ext cx="4780326" cy="6415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navy.mil/navydata/ships/carriers/histories/cv02-lexington/lex1941se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0372"/>
            <a:ext cx="11205029" cy="636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Allied Propaganda Poster W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15" y="439743"/>
            <a:ext cx="4617811" cy="6418257"/>
          </a:xfrm>
          <a:prstGeom prst="rect">
            <a:avLst/>
          </a:prstGeom>
          <a:noFill/>
        </p:spPr>
      </p:pic>
      <p:pic>
        <p:nvPicPr>
          <p:cNvPr id="47108" name="Picture 4" descr="Americans will always fight for Liberty WW2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1459" y="355147"/>
            <a:ext cx="4484880" cy="6263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3248810"/>
            <a:ext cx="11420908" cy="41416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Bolshevik Revolution in 1917 Vladimir Lenin took over</a:t>
            </a:r>
          </a:p>
          <a:p>
            <a:r>
              <a:rPr lang="en-US" sz="2800" dirty="0" smtClean="0"/>
              <a:t>The USSR became Communists</a:t>
            </a:r>
          </a:p>
          <a:p>
            <a:r>
              <a:rPr lang="en-US" sz="2800" b="1" dirty="0" smtClean="0"/>
              <a:t>Joseph Stalin </a:t>
            </a:r>
            <a:r>
              <a:rPr lang="en-US" sz="2800" dirty="0" smtClean="0"/>
              <a:t>tool over in 1926 &amp; became the new dictator </a:t>
            </a:r>
          </a:p>
          <a:p>
            <a:r>
              <a:rPr lang="en-US" sz="2800" dirty="0" smtClean="0"/>
              <a:t>Wanted to Industrialize the Country </a:t>
            </a:r>
          </a:p>
          <a:p>
            <a:r>
              <a:rPr lang="en-US" sz="2800" dirty="0" smtClean="0"/>
              <a:t>Tolerated NO oppositions </a:t>
            </a:r>
          </a:p>
          <a:p>
            <a:r>
              <a:rPr lang="en-US" sz="2800" dirty="0" smtClean="0"/>
              <a:t>Killed 8-10 million of his own people who stood in his way </a:t>
            </a:r>
          </a:p>
          <a:p>
            <a:endParaRPr lang="en-US" sz="2800" dirty="0"/>
          </a:p>
        </p:txBody>
      </p:sp>
      <p:sp>
        <p:nvSpPr>
          <p:cNvPr id="4" name="AutoShape 2" descr="Image result for joseph stalin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49" y="160338"/>
            <a:ext cx="6899653" cy="30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822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14" y="221343"/>
            <a:ext cx="4807857" cy="59036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Greer &amp; the Reuben James – American Destroyers who were shot by German submarines</a:t>
            </a:r>
          </a:p>
          <a:p>
            <a:r>
              <a:rPr lang="en-US" sz="4000" dirty="0" smtClean="0"/>
              <a:t>FDR then “shoot on sight” order </a:t>
            </a:r>
          </a:p>
          <a:p>
            <a:r>
              <a:rPr lang="en-US" sz="4000" dirty="0" smtClean="0"/>
              <a:t>Tense Standoff  </a:t>
            </a:r>
          </a:p>
          <a:p>
            <a:endParaRPr lang="en-US" sz="3200" dirty="0"/>
          </a:p>
        </p:txBody>
      </p:sp>
      <p:pic>
        <p:nvPicPr>
          <p:cNvPr id="41986" name="Picture 2" descr="http://images.rarenewspapers.com/ebayimgs/11.10.2012/image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7714" y="429531"/>
            <a:ext cx="6652986" cy="604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2" y="192314"/>
            <a:ext cx="11673114" cy="61939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America Embargos Japan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To help discourage the Japanese from taking over British territory in the Pacific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Japan depended on the U.S. for strategic materials like; scrap iron, steel, especially oil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1940 Congress passed the </a:t>
            </a:r>
            <a:r>
              <a:rPr lang="en-US" sz="2800" b="1" i="1" u="sng" dirty="0" smtClean="0"/>
              <a:t>Export Control Act </a:t>
            </a:r>
            <a:r>
              <a:rPr lang="en-US" sz="2800" dirty="0" smtClean="0"/>
              <a:t>FDR had the power to restrict strategic materials to other nations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Immediately FDR restricted the sale of airplane fuel and scrap medal to Japan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So . . . Japan rushed to join Italy and Germany (Axis Powers)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By 1941 the Japanese controlled much of the Chinese coast (FDR was hoping the lend lease act would help contain the Japanese – it did not help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458" y="366485"/>
            <a:ext cx="5809343" cy="61939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July 1941 Japan was getting ready to invade British Indochina</a:t>
            </a:r>
          </a:p>
          <a:p>
            <a:r>
              <a:rPr lang="en-US" sz="2800" dirty="0" smtClean="0"/>
              <a:t>FDR responded by freezing all Japanese assets in America</a:t>
            </a:r>
          </a:p>
          <a:p>
            <a:r>
              <a:rPr lang="en-US" sz="2800" dirty="0" smtClean="0"/>
              <a:t>Reduced the amount of oil being shipped to Japan </a:t>
            </a:r>
          </a:p>
          <a:p>
            <a:r>
              <a:rPr lang="en-US" sz="2800" dirty="0" smtClean="0"/>
              <a:t>Sent General MacArthur to the Philippines to build up American Defenses </a:t>
            </a:r>
          </a:p>
          <a:p>
            <a:r>
              <a:rPr lang="en-US" sz="2800" dirty="0" smtClean="0"/>
              <a:t>Left with no choice the Japanese decided to attack Pearl Harbor December 7, 1941</a:t>
            </a:r>
            <a:endParaRPr lang="en-US" sz="2800" dirty="0"/>
          </a:p>
        </p:txBody>
      </p:sp>
      <p:pic>
        <p:nvPicPr>
          <p:cNvPr id="45058" name="Picture 2" descr="http://static.comicvine.com/uploads/original/2/28742/2055596-untitled222222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70857"/>
            <a:ext cx="6226628" cy="5152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cidcow.com/pics/20100312/attack_on_pearl_harbor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4961"/>
            <a:ext cx="6667500" cy="5334000"/>
          </a:xfrm>
          <a:prstGeom prst="rect">
            <a:avLst/>
          </a:prstGeom>
          <a:noFill/>
        </p:spPr>
      </p:pic>
      <p:pic>
        <p:nvPicPr>
          <p:cNvPr id="44036" name="Picture 4" descr="http://fotos.trucoteca.com/fotos/10061/attack-on-pearl-haror--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414" y="0"/>
            <a:ext cx="5372100" cy="672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36" y="861966"/>
            <a:ext cx="11764025" cy="581853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Adolf Hitler </a:t>
            </a:r>
            <a:r>
              <a:rPr lang="en-US" sz="2800" dirty="0" smtClean="0"/>
              <a:t>– was anti-communist </a:t>
            </a:r>
          </a:p>
          <a:p>
            <a:r>
              <a:rPr lang="en-US" sz="2800" dirty="0" smtClean="0"/>
              <a:t>Fought in WW 1</a:t>
            </a:r>
          </a:p>
          <a:p>
            <a:r>
              <a:rPr lang="en-US" sz="2800" dirty="0" smtClean="0"/>
              <a:t>Hated the German Govt. for agreeing</a:t>
            </a:r>
          </a:p>
          <a:p>
            <a:r>
              <a:rPr lang="en-US" sz="2800" dirty="0" smtClean="0"/>
              <a:t> to the treaty of Versailles </a:t>
            </a:r>
          </a:p>
          <a:p>
            <a:r>
              <a:rPr lang="en-US" sz="2800" dirty="0" smtClean="0"/>
              <a:t>He joined the Nazi Party (nationalistic and anticommunist) </a:t>
            </a:r>
          </a:p>
          <a:p>
            <a:r>
              <a:rPr lang="en-US" sz="2800" dirty="0" smtClean="0"/>
              <a:t>Nov. 1923 Hitler tried to seize power, but failed in was arrested</a:t>
            </a:r>
          </a:p>
          <a:p>
            <a:r>
              <a:rPr lang="en-US" sz="2800" dirty="0" smtClean="0"/>
              <a:t>In prison he Wrote </a:t>
            </a:r>
            <a:r>
              <a:rPr lang="en-US" sz="2800" b="1" u="sng" dirty="0" smtClean="0"/>
              <a:t>“Mein Kampf” </a:t>
            </a:r>
            <a:r>
              <a:rPr lang="en-US" sz="2800" dirty="0" smtClean="0"/>
              <a:t>= My Struggle </a:t>
            </a:r>
          </a:p>
          <a:p>
            <a:pPr lvl="1"/>
            <a:r>
              <a:rPr lang="en-US" sz="2600" dirty="0" smtClean="0"/>
              <a:t>Called for Govt. Reunification </a:t>
            </a:r>
          </a:p>
          <a:p>
            <a:pPr lvl="1"/>
            <a:r>
              <a:rPr lang="en-US" sz="2600" dirty="0" smtClean="0"/>
              <a:t>B/v strongly in the Aryan race (Blond Hair &amp; Blue Eyes) </a:t>
            </a:r>
          </a:p>
          <a:p>
            <a:pPr lvl="1"/>
            <a:r>
              <a:rPr lang="en-US" sz="2600" dirty="0" smtClean="0"/>
              <a:t>Wanted to expand into Poland &amp; Russia (Living Space) </a:t>
            </a:r>
          </a:p>
          <a:p>
            <a:pPr lvl="1"/>
            <a:r>
              <a:rPr lang="en-US" sz="2600" dirty="0" smtClean="0"/>
              <a:t>B/v that Jews were responsible for most of the World's problems and the loss in WW 1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960" y="171842"/>
            <a:ext cx="2177752" cy="28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85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0" y="443216"/>
            <a:ext cx="6051715" cy="56456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Hitler Joined the lower parliament house in 1932 </a:t>
            </a:r>
          </a:p>
          <a:p>
            <a:r>
              <a:rPr lang="en-US" sz="2800" dirty="0" smtClean="0"/>
              <a:t>1933 the German president appointed Hitler as chancellor(prime minister) </a:t>
            </a:r>
          </a:p>
          <a:p>
            <a:r>
              <a:rPr lang="en-US" sz="2800" dirty="0" smtClean="0"/>
              <a:t>Hitler then becomes Fuhrer (leader) of all Germany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047" y="27970"/>
            <a:ext cx="4129816" cy="3712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476" y="3639290"/>
            <a:ext cx="3856774" cy="3088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5035" y="3373565"/>
            <a:ext cx="4594579" cy="33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78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12" y="183418"/>
            <a:ext cx="10058400" cy="752497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Japan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32" y="1065005"/>
            <a:ext cx="6557324" cy="559397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 the 1920’s Japan did not earn enough money from its exports to pay for its imports  (This limited its economic growth &amp; increased unemployment) </a:t>
            </a:r>
          </a:p>
          <a:p>
            <a:r>
              <a:rPr lang="en-US" sz="2800" dirty="0" smtClean="0"/>
              <a:t>Our high Tariff made this even worse </a:t>
            </a:r>
          </a:p>
          <a:p>
            <a:r>
              <a:rPr lang="en-US" sz="2800" dirty="0" smtClean="0"/>
              <a:t>Undemocratic / corrupt politicians </a:t>
            </a:r>
          </a:p>
          <a:p>
            <a:r>
              <a:rPr lang="en-US" sz="2800" dirty="0" smtClean="0"/>
              <a:t>Destined to rule all of SE Asia </a:t>
            </a:r>
          </a:p>
          <a:p>
            <a:r>
              <a:rPr lang="en-US" sz="2800" dirty="0" smtClean="0"/>
              <a:t>To Get resources they would have to seize territory so . . . . . </a:t>
            </a:r>
          </a:p>
          <a:p>
            <a:r>
              <a:rPr lang="en-US" sz="2800" dirty="0" smtClean="0"/>
              <a:t>Invaded Manchuria in N China Sep 1931 (Military did this without Govt approval)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495" y="742949"/>
            <a:ext cx="5033907" cy="50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95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03" y="183417"/>
            <a:ext cx="10058400" cy="1161289"/>
          </a:xfrm>
        </p:spPr>
        <p:txBody>
          <a:bodyPr/>
          <a:lstStyle/>
          <a:p>
            <a:r>
              <a:rPr lang="en-US" dirty="0" smtClean="0"/>
              <a:t>America Turns to Neutrality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1459273"/>
            <a:ext cx="11129324" cy="50813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 will turn to Isolationism </a:t>
            </a:r>
          </a:p>
          <a:p>
            <a:r>
              <a:rPr lang="en-US" sz="2800" dirty="0" smtClean="0"/>
              <a:t>By 1934 all Nations no longer pay war debts </a:t>
            </a:r>
          </a:p>
          <a:p>
            <a:r>
              <a:rPr lang="en-US" sz="2800" b="1" u="sng" dirty="0" smtClean="0"/>
              <a:t>Nye Committee </a:t>
            </a:r>
            <a:r>
              <a:rPr lang="en-US" sz="2800" dirty="0" smtClean="0"/>
              <a:t>– Reason why America got involved in WW1 (for huge profits  arms factories made) Business reasons</a:t>
            </a:r>
          </a:p>
          <a:p>
            <a:r>
              <a:rPr lang="en-US" sz="2800" b="1" u="sng" dirty="0" smtClean="0"/>
              <a:t>Neutrality Act 1935 </a:t>
            </a:r>
            <a:r>
              <a:rPr lang="en-US" sz="2800" dirty="0" smtClean="0"/>
              <a:t>– Made it illegal to sale any arms weapons to countries who were at war  </a:t>
            </a:r>
          </a:p>
          <a:p>
            <a:r>
              <a:rPr lang="en-US" sz="2800" dirty="0" smtClean="0"/>
              <a:t>After the Spanish Civil War 1936 Hitler and Mussolini signed an agreement pledging to cooperate on international issues called the </a:t>
            </a:r>
            <a:r>
              <a:rPr lang="en-US" sz="2800" b="1" dirty="0" smtClean="0"/>
              <a:t>Rome-Berlin Axis </a:t>
            </a:r>
          </a:p>
          <a:p>
            <a:r>
              <a:rPr lang="en-US" sz="2800" dirty="0" smtClean="0"/>
              <a:t>The following month Japan aligned itself with Germany, Italy </a:t>
            </a:r>
            <a:r>
              <a:rPr lang="en-US" sz="2800" b="1" dirty="0" smtClean="0"/>
              <a:t>(The Anti-Communist Pact) AKA the Axis Powers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555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51" y="324880"/>
            <a:ext cx="5653682" cy="615122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Neutrality Act of 1937 </a:t>
            </a:r>
            <a:r>
              <a:rPr lang="en-US" sz="3200" dirty="0" smtClean="0"/>
              <a:t>– ban the selling of arms to nations at war, but also required warring nations to buy non military supplies from the U.S. on a </a:t>
            </a:r>
            <a:r>
              <a:rPr lang="en-US" sz="3200" b="1" dirty="0" smtClean="0"/>
              <a:t>“Cash &amp; Carry basis</a:t>
            </a:r>
            <a:r>
              <a:rPr lang="en-US" sz="3200" dirty="0" smtClean="0"/>
              <a:t>” </a:t>
            </a:r>
          </a:p>
          <a:p>
            <a:r>
              <a:rPr lang="en-US" sz="3200" dirty="0" smtClean="0"/>
              <a:t>It had to send its own ships to pick up the goods, and had to pay cash (Remember WW 1?)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89" y="1031276"/>
            <a:ext cx="5545683" cy="41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06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35" y="86599"/>
            <a:ext cx="10058400" cy="1032196"/>
          </a:xfrm>
        </p:spPr>
        <p:txBody>
          <a:bodyPr/>
          <a:lstStyle/>
          <a:p>
            <a:r>
              <a:rPr lang="en-US" dirty="0" smtClean="0"/>
              <a:t>Roosevelt &amp; internationalism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073" y="1118794"/>
            <a:ext cx="5577303" cy="540033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Ending the Depression is the first priority but . . He was NOT an isolationist </a:t>
            </a:r>
          </a:p>
          <a:p>
            <a:r>
              <a:rPr lang="en-US" sz="2800" dirty="0" smtClean="0"/>
              <a:t>FDR was an internationalist – trade between nations creates prosperity &amp; helps prevent war (strive for peace) </a:t>
            </a:r>
          </a:p>
          <a:p>
            <a:r>
              <a:rPr lang="en-US" sz="2800" dirty="0" smtClean="0"/>
              <a:t>1937 Japanese launched a full scale attack on China </a:t>
            </a:r>
          </a:p>
          <a:p>
            <a:r>
              <a:rPr lang="en-US" sz="2800" dirty="0" smtClean="0"/>
              <a:t>FDR – deciding neither country had officially declared war – decided to sale weapons to China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" y="1118794"/>
            <a:ext cx="4046136" cy="3248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561" y="4367100"/>
            <a:ext cx="6133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 War is a contagion, whether it be declared or undeclared . . . There is no escape through mere isolation or neutrality” </a:t>
            </a:r>
          </a:p>
          <a:p>
            <a:pPr algn="r"/>
            <a:r>
              <a:rPr lang="en-US" sz="2000" b="1" i="1" dirty="0" smtClean="0"/>
              <a:t>Quoted from Freedom of Fear :FDR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539665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1630</Words>
  <Application>Microsoft Office PowerPoint</Application>
  <PresentationFormat>Custom</PresentationFormat>
  <Paragraphs>136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Wood Type</vt:lpstr>
      <vt:lpstr>A World in flames            1920-1941 </vt:lpstr>
      <vt:lpstr>America in the world – rise of dictators </vt:lpstr>
      <vt:lpstr>Slide 3</vt:lpstr>
      <vt:lpstr>Slide 4</vt:lpstr>
      <vt:lpstr>Slide 5</vt:lpstr>
      <vt:lpstr>Japan </vt:lpstr>
      <vt:lpstr>America Turns to Neutrality </vt:lpstr>
      <vt:lpstr>Slide 8</vt:lpstr>
      <vt:lpstr>Roosevelt &amp; internationalism </vt:lpstr>
      <vt:lpstr>WW II Begins </vt:lpstr>
      <vt:lpstr>Slide 11</vt:lpstr>
      <vt:lpstr>Slide 12</vt:lpstr>
      <vt:lpstr>The Holocaust </vt:lpstr>
      <vt:lpstr>Kristallnacht </vt:lpstr>
      <vt:lpstr>Slide 15</vt:lpstr>
      <vt:lpstr>Slide 16</vt:lpstr>
      <vt:lpstr>  Deceiving the Public </vt:lpstr>
      <vt:lpstr>Slide 18</vt:lpstr>
      <vt:lpstr>   “A New People”</vt:lpstr>
      <vt:lpstr>“The Eternal Jew”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Whitehouse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in flames 1920-1941</dc:title>
  <dc:creator>Windows User</dc:creator>
  <cp:lastModifiedBy>Kathryn Pratt</cp:lastModifiedBy>
  <cp:revision>53</cp:revision>
  <dcterms:created xsi:type="dcterms:W3CDTF">2015-04-13T18:34:23Z</dcterms:created>
  <dcterms:modified xsi:type="dcterms:W3CDTF">2015-04-14T02:40:49Z</dcterms:modified>
</cp:coreProperties>
</file>